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332" r:id="rId3"/>
    <p:sldId id="330" r:id="rId4"/>
    <p:sldId id="278" r:id="rId5"/>
    <p:sldId id="297" r:id="rId6"/>
    <p:sldId id="316" r:id="rId7"/>
    <p:sldId id="317" r:id="rId8"/>
    <p:sldId id="318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6" r:id="rId18"/>
    <p:sldId id="294" r:id="rId19"/>
    <p:sldId id="331" r:id="rId20"/>
    <p:sldId id="265" r:id="rId21"/>
    <p:sldId id="306" r:id="rId22"/>
    <p:sldId id="307" r:id="rId23"/>
    <p:sldId id="266" r:id="rId24"/>
    <p:sldId id="284" r:id="rId25"/>
    <p:sldId id="319" r:id="rId26"/>
    <p:sldId id="320" r:id="rId27"/>
    <p:sldId id="321" r:id="rId28"/>
    <p:sldId id="272" r:id="rId29"/>
    <p:sldId id="273" r:id="rId30"/>
    <p:sldId id="274" r:id="rId31"/>
    <p:sldId id="277" r:id="rId32"/>
    <p:sldId id="267" r:id="rId33"/>
    <p:sldId id="268" r:id="rId34"/>
    <p:sldId id="269" r:id="rId35"/>
    <p:sldId id="271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22" r:id="rId45"/>
    <p:sldId id="279" r:id="rId46"/>
    <p:sldId id="276" r:id="rId47"/>
    <p:sldId id="275" r:id="rId48"/>
    <p:sldId id="280" r:id="rId49"/>
    <p:sldId id="281" r:id="rId50"/>
    <p:sldId id="282" r:id="rId51"/>
    <p:sldId id="259" r:id="rId52"/>
    <p:sldId id="299" r:id="rId53"/>
    <p:sldId id="300" r:id="rId54"/>
    <p:sldId id="301" r:id="rId55"/>
    <p:sldId id="302" r:id="rId56"/>
    <p:sldId id="304" r:id="rId57"/>
    <p:sldId id="305" r:id="rId58"/>
    <p:sldId id="329" r:id="rId59"/>
    <p:sldId id="261" r:id="rId60"/>
    <p:sldId id="298" r:id="rId61"/>
    <p:sldId id="323" r:id="rId62"/>
    <p:sldId id="324" r:id="rId63"/>
    <p:sldId id="325" r:id="rId64"/>
    <p:sldId id="326" r:id="rId65"/>
    <p:sldId id="328" r:id="rId66"/>
    <p:sldId id="327" r:id="rId67"/>
    <p:sldId id="262" r:id="rId68"/>
    <p:sldId id="264" r:id="rId69"/>
    <p:sldId id="33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F6FDA1-F3C2-46CC-9212-260AB5A04A9B}">
          <p14:sldIdLst>
            <p14:sldId id="256"/>
            <p14:sldId id="332"/>
            <p14:sldId id="330"/>
            <p14:sldId id="278"/>
            <p14:sldId id="297"/>
            <p14:sldId id="316"/>
            <p14:sldId id="317"/>
            <p14:sldId id="318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6"/>
            <p14:sldId id="294"/>
            <p14:sldId id="331"/>
            <p14:sldId id="265"/>
            <p14:sldId id="306"/>
            <p14:sldId id="307"/>
            <p14:sldId id="266"/>
            <p14:sldId id="284"/>
            <p14:sldId id="319"/>
            <p14:sldId id="320"/>
            <p14:sldId id="321"/>
            <p14:sldId id="272"/>
            <p14:sldId id="273"/>
            <p14:sldId id="274"/>
            <p14:sldId id="277"/>
            <p14:sldId id="267"/>
            <p14:sldId id="268"/>
            <p14:sldId id="269"/>
            <p14:sldId id="271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22"/>
            <p14:sldId id="279"/>
            <p14:sldId id="276"/>
            <p14:sldId id="275"/>
            <p14:sldId id="280"/>
            <p14:sldId id="281"/>
            <p14:sldId id="282"/>
          </p14:sldIdLst>
        </p14:section>
        <p14:section name="Untitled Section" id="{9B57A10B-E053-49FF-A557-B4AE59D72080}">
          <p14:sldIdLst>
            <p14:sldId id="259"/>
            <p14:sldId id="299"/>
            <p14:sldId id="300"/>
            <p14:sldId id="301"/>
            <p14:sldId id="302"/>
            <p14:sldId id="304"/>
            <p14:sldId id="305"/>
            <p14:sldId id="329"/>
            <p14:sldId id="261"/>
            <p14:sldId id="298"/>
            <p14:sldId id="323"/>
            <p14:sldId id="324"/>
            <p14:sldId id="325"/>
            <p14:sldId id="326"/>
            <p14:sldId id="328"/>
            <p14:sldId id="327"/>
            <p14:sldId id="262"/>
            <p14:sldId id="264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04:02.3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2173 60 24575,'-38'-4'0,"-59"1"-1127,31 4 1,-13-2 1126,7-2 0,-12-1 0,-7-1 0,-1 0 0,7 1 0,-2 2 0,3 1 0,0-1 0,-4 0-1429,2-2 0,-6-1 0,-1 0 0,4 1 0,6 0 1429,-14 3 0,7 0 0,9 1 0,4 0 0,7 0 899,7 0 0,5 0-899,-10 0 0,22 0 0,24 0 773,12 0-773,9 0 6763,14 1-6763,0 1 64,4 0-64,-6 2 0,-3-1 0,-1 1 0,0 1 0,-2 0 0,-1-1 0,-1 2 0,-2 0 0,1 4 0,1 8 0,2 9 0,2 18 0,4 27 0,-6-22 0,-1 5-1049,0 19 1,-1 5 1048,-1 15 0,-1 6-1203,0-23 0,-1 3 0,0 2 1203,0 7 0,0 3 0,0-2 0,0-5 0,0-1 0,0-2 0,0-5 0,0-2 0,0-3 0,0 17 0,0-6-500,0-10 0,0-3 500,0 0 0,0-2 0,0-5 0,0 0 0,0 4 0,0 1 0,0 1 0,0 1 0,0 5 0,0 0 0,0 0 0,0-1 0,0-2 0,0-2 0,0-7 0,0-2-219,0-3 1,0-2 218,0 1 0,0-3 0,0 37 0,0-16 1522,0-23-1522,0-17 3629,0-13-3629,0-3 1342,1-7-1342,2-6 650,2-3-650,2-2 0,6-1 0,17 0 0,33 3 0,-14 0 0,7 1-2161,25 2 1,8 0 2160,-13-1 0,5 1 0,1 0 0,6-1 0,2 1 0,0-1 0,0 1 0,0-1 0,-2 0-681,-9 0 0,-2-1 0,-2 0 681,25 2 0,-3-1 0,-4 0 0,-2-1-577,-5-1 1,-2 0 576,-6-1 0,-5 0-87,-14-1 1,-5-1 86,26 0 3420,-30 0-3420,-22 0 2346,-13 0-2346,-9 0 1649,-10-3-1649,-6-2 0,0 0 0,1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26:23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650 1 24575,'-13'0'0,"-2"0"0,-3 0 0,-3 0 0,-7 0 0,-6 0 0,-4 0 0,0 0 0,9 0 0,5 0 0,1 0 0,-1 0 0,-5 0 0,-2 0 0,-3 0 0,0 0 0,-4 0 0,0 0 0,3 0 0,4 0 0,6 0 0,6 0 0,5 0 0,4 0 0,5 3 0,3 3 0,2 2 0,0 3 0,0 0 0,0-1 0,2-1 0,3-1 0,2 0 0,2-1 0,2-1 0,-1-2 0,-1-3 0,0-1 0,-2 0 0,0 0 0,-1 0 0,0 0 0,0 0 0,0 2 0,-1 1 0,0 2 0,-1 5 0,1 4 0,1 4 0,-2 5 0,2 0 0,1 5 0,-3 13 0,1 3 0,-3 3 0,-2 3 0,0-2 0,0 6 0,0 3 0,0-1 0,0-7 0,0-5 0,0-7 0,0-8 0,0-9 0,0-6 0,1-4 0,1-4 0,0 0 0,1 0 0,0 0 0,2 2 0,1-3 0,1 0 0,-1 0 0,1-1 0,1 1 0,1 1 0,2-2 0,5 2 0,4-2 0,1-2 0,3 0 0,0-2 0,4 0 0,3-5 0,-1-5 0,-2-3 0,-5-3 0,-3 3 0,-5 3 0,-2 0 0,-4 2 0,-1 2 0,-3 1 0,-1 1 0,-3-1 0,-4-3 0,3 5 0,-3-2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26:24.4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877 1 24575,'-40'0'0,"-27"0"0,-25 0 0,38 0 0,-2 0 0,-12 0 0,0 0 0,10 0 0,2 0 0,3 0 0,2 0 0,-32 0 0,32 0 0,10 0 0,20 0 0,8 1 0,9 2 0,5 2 0,5 0 0,-1-2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26:25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2397 0 24575,'-33'0'0,"-11"0"-3144,-39 0 3144,32 0 0,-4 0 0,-9 0 0,-2 0 0,1 0 0,-1 0 0,-12 0 0,-3 0 0,-15 0 0,-3 0-836,24 0 0,-2 0 0,0 0 836,0 0 0,-1 0 0,2 0 0,-25 0 0,3 0-96,2 0 1,4 0 95,21 0 0,4 0 0,5 0 0,3 0 0,-30 0 0,22 0 0,-1 0 0,11 0 0,16 0 1272,16 0-1272,7 0 2740,7 0-2740,3 0 1831,0 0-1831,1 0 0,2 1 0,1 3 0,3 1 0,3 0 0,5-4 0,-2 0 0,1-3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27:28.0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4 230 24575,'-3'26'0,"2"10"0,5-2 0,4 11 0,2 1 0,0-3 0,0 0 0,-4-15 0,-1-6 0,-3-6 0,-1-2 0,1-6 0,1-3 0,2-5 0,5-7 0,3-6 0,9-9 0,12-9 0,11-6 0,13-9 0,10-4 0,0 2 0,-1 3 0,-3 4 0,-3 5 0,-1 0 0,-10 6 0,-11 7 0,-12 6 0,-8 6 0,-5 1 0,-4 3 0,-3 0 0,-1-1 0,1 1 0,-2-2 0,-2 0 0,-1-1 0,-1-1 0,-1 2 0,0 1 0,0 4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27:29.4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1 452 24575,'18'19'0,"-3"1"0,3 9 0,-2 3 0,-1 0 0,-2-2 0,-6-7 0,-4-6 0,-3-6 0,0-4 0,0-4 0,4-12 0,1-2 0,10-12 0,5 0 0,12-8 0,15-9 0,13-14 0,11-15-279,-35 33 1,-1 0 278,31-33 0,-6 9 0,-10 11 0,-6 6 0,-12 12 0,-13 11 0,-7 9 0,-5 6 0,-1 2 0,-1-1 557,-1-1-557,-2-2 0,-1-3 0,-1-2 0,0 4 0,0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36:50.9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04:03.5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2473 24575,'0'28'0,"-3"22"0,0 35-2139,2-33 0,0 2 2139,1 7 0,1 3 0,0 9 0,1 0-95,0-2 1,0-1 94,-1 4 0,-1 0 0,1-7 0,-1-2 0,0-10 0,0-2 1016,0 42-1016,0-20 0,0-22 0,0-17 2116,0-14-2116,0-11 1335,0-4-1335,0 1 0,0-2 0,1 0 0,2-3 0,2-1 0,2-7 0,4-10 0,22-26 0,4-3 0,9-9-1619,1 0 1,5-5 0,3-5 1618,-2 1 0,4-3 0,1-5 0,2-1-1036,-4 3 1,1-3 0,1-2 0,1-1 0,0-2 1035,-5 6 0,0-2 0,2-1 0,-1-1 0,-1 1 0,-1 0-656,7-9 1,-1 1-1,-1-1 1,-1 2-1,0-1 656,-3 2 0,0 0 0,0 0 0,-2 2 0,-1 1 0,4-8 0,0 1 0,-3 2 0,0 1 0,-4 6 0,-2 1 0,-1 1 0,1 0-282,0 1 0,0 0 0,-1 1 1,-1 2 281,7-9 0,-1 2 0,-2 3 0,-2 5 0,-2 2 0,-2 4 0,6-7 0,-2 4 900,-6 9 0,-2 5-900,12-13 3885,-18 29-3885,-15 17 5362,-8 11-5362,-5 7 3189,-4 4-3189,-3 1-1646,-6 16 0,4-15 0,-2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04:04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2007 24575,'-2'48'0,"4"19"0,0-17 0,2 4 0,3 13 0,3 6-3444,5 14 1,2 4 3443,-1-1 0,1 1 0,1 1 0,-1-2 449,-4-14 1,-2-5-450,-3-12 0,-1-3 0,5 43 1135,-6-27-1135,0-6 0,-2-19 0,-1-13 3554,1-10-3554,2-8 1073,-1-7-1073,2-4 226,0-4-226,0-1 0,1-3 0,4-10 0,5-11 0,19-24 0,26-29-1919,-9 11 1,7-9 1918,-6 8 0,3-6 0,3-3-1360,-6 7 1,1-3-1,3-3 1,0-2 1359,-2 5 0,1-3 0,2-2 0,-1-1 0,0 1-743,-2 0 1,1 1 0,-1-2 0,0 1-1,1-1 743,-8 11 0,1-2 0,-1 1 0,1-1 0,-1 1 0,-1 2-396,7-9 0,-1 1 0,0 0 0,-2 3 1,-1 1 395,3-3 0,-3 3 0,0 1 0,0 1 0,-2 2 1,1 1 0,-2 2 0,-1 2-1,4-6 0,-3 4 0,0 1 640,-5 5 0,-1 2 0,-1 2-640,13-18 0,-5 7 0,13-15 3684,-25 36-3684,-16 21 3993,-8 11-3993,-6 5 3472,-8 4-3472,-12 3 0,5-1 0,-3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26:12.7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0 214 24575,'10'14'0,"2"5"0,4 4 0,20 31 0,-7-14 0,2 2 0,25 32 0,3 7 0,-5-14 0,-20-22 0,10 11 0,-22-30 0,-9-13 0,-3-3 0,-2-4 0,0-2 0,-1-2 0,-1-2 0,0 0 0,0 0 0,0-1 0,3-4 0,0-4 0,2-5 0,3-8 0,2-7 0,5-6 0,6-7 0,2 1 0,1 1 0,-1-1 0,-7 6 0,2-2 0,-3 3 0,-2 6 0,-1 2 0,-4 6 0,-3 4 0,-3 3 0,0 3 0,-2 2 0,-2 1 0,-2-1 0,-1-2 0,3-6 0,2-6 0,2-4 0,0-1 0,1 1 0,-1 0 0,0 1 0,0 4 0,-1 2 0,0 3 0,0 4 0,0 1 0,-1 3 0,-3 4 0,-2 4 0,-4 10 0,-2-2 0,-2 6 0,2-10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26:14.2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1 622 24575,'13'0'0,"1"1"0,1 5 0,-1 3 0,0 7 0,1 4 0,1 2 0,1 1 0,-1-1 0,-1-1 0,0 4 0,2 2 0,1 5 0,1-1 0,-2-3 0,-1-3 0,-3-5 0,-5-3 0,-1-3 0,-4-2 0,1-8 0,1-9 0,0-7 0,3-7 0,-1-2 0,2-2 0,-1-5 0,1-1 0,0-1 0,-1-2 0,0 3 0,2-11 0,7-12 0,6-7 0,6-11 0,2 9 0,4 1 0,0 5 0,0 4 0,0 5 0,-8 11 0,-4 7 0,-6 9 0,-4 7 0,-3 3 0,-2 3 0,0-3 0,0-2 0,-1-2 0,3-4 0,1-3 0,1-2 0,0-1 0,-1 3 0,-1 6 0,-4 2 0,-3 8 0,-1 5 0,-4 6 0,-1 5 0,-2 1 0,-2-2 0,3-5 0,0-3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26:15.8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26:17.2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0 353 24575,'21'0'0,"4"0"0,3 0 0,3 0 0,-5 0 0,-1 0 0,-5 0 0,-8 0 0,-4 0 0,-3 4 0,0 3 0,-1 5 0,1 7 0,6 6 0,11 10 0,9 8 0,3-1 0,2 0 0,-1-3 0,0-4 0,1 3 0,-5-5 0,-4-7 0,-6-6 0,-5-6 0,-6-6 0,-2-4 0,0-2 0,-1-3 0,-2-4 0,-2-5 0,-1-2 0,0-3 0,0-1 0,0-1 0,-1-10 0,1-3 0,2-11 0,3-3 0,2-2 0,1-8 0,1 2 0,-1-1 0,1 4 0,1 3 0,-1 8 0,0 5 0,-4 5 0,0 7 0,-3-2 0,-1-1 0,-2 2 0,-1 1 0,0 2 0,0 2 0,2 2 0,0 3 0,1 4 0,0 6 0,-1 4 0,-2 3 0,0-2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26:19.6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429 0 24575,'-19'0'0,"-9"0"0,-13 0 0,-8 0 0,-8 0 0,3 0 0,3 0 0,8 0 0,12 0 0,8 0 0,9 2 0,5 1 0,3 3 0,4 0 0,1 1 0,1 0 0,0 0 0,0 0 0,1 1 0,2 1 0,3 0 0,2-2 0,3 1 0,2 0 0,-1 1 0,2 1 0,-2 0 0,-2 0 0,-1-3 0,-2 2 0,0 0 0,-2 3 0,-2 3 0,-1 7 0,-1 11 0,-1 12 0,0 10 0,0 1 0,0 2 0,0 2 0,0-3 0,0-1 0,0-9 0,0-9 0,0-9 0,0-8 0,0-7 0,0-3 0,0-2 0,1-1 0,3-1 0,0-1 0,1-1 0,0-2 0,0-1 0,0 0 0,1-2 0,0 0 0,0 0 0,1 0 0,0 0 0,0 0 0,2 0 0,4 0 0,4 0 0,3 0 0,6 0 0,0 0 0,5 0 0,-3 0 0,-2 0 0,-1 0 0,-6 1 0,1 3 0,-5 1 0,-4 2 0,-1 0 0,-5-4 0,-1 0 0,-2-4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6:26:21.8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382 0 24575,'-18'0'0,"1"0"0,-3 0 0,2 0 0,0 0 0,3 0 0,3 0 0,0 4 0,-5 4 0,-5 5 0,-3 3 0,-4-1 0,1 1 0,-1-2 0,0 2 0,5-3 0,4-2 0,6-1 0,6-2 0,4-1 0,3 1 0,0-1 0,1 0 0,0 0 0,1 0 0,4 0 0,4 0 0,1-1 0,1 1 0,1 0 0,1-1 0,1-1 0,-2 1 0,-2-2 0,-2 1 0,-2 1 0,-2-1 0,-3 2 0,0 0 0,0 2 0,1 1 0,2 1 0,1 3 0,0 1 0,2 5 0,1 2 0,1 5 0,0 1 0,0 3 0,0 3 0,-2 5 0,-2 3 0,-3 0 0,-1-1 0,-1-4 0,0-6 0,0-5 0,0-4 0,0-5 0,0 0 0,0-2 0,0-4 0,0-1 0,0-2 0,0-1 0,0 0 0,0 1 0,0-1 0,1-2 0,2-1 0,2-3 0,1-1 0,1 0 0,3 0 0,3 0 0,4 0 0,1 0 0,3 0 0,0-2 0,0-1 0,0-2 0,-3-1 0,-2 2 0,-2 2 0,-2 0 0,0 1 0,0-1 0,-1 0 0,1-1 0,-1-1 0,1 0 0,-2-1 0,1 0 0,-1-3 0,0 0 0,-1 0 0,-2 1 0,-1 1 0,-3 0 0,-1-1 0,-2 4 0,0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91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8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858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3853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73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08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545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502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288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2E06-B4D0-4D9B-9865-4B0E743A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0004-111F-40AE-BDCE-699E52B99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CF61D-AA48-406E-B97A-7B43CFE4B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BFD87-B110-43D6-B44B-F3E90AD7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57BE0-8C11-47B2-A3CC-98B3C930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8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94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30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1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88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88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6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1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B8409B7-2A72-4204-B08C-8D8A2E3EA5D7}" type="datetimeFigureOut">
              <a:rPr lang="en-IN" smtClean="0"/>
              <a:t>07/05/24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A733F66-B3CB-4F40-BB8D-DF29AECA93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63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customXml" Target="../ink/ink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opus.nlpl.eu/" TargetMode="Externa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9.xml"/><Relationship Id="rId18" Type="http://schemas.openxmlformats.org/officeDocument/2006/relationships/image" Target="../media/image7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70.png"/><Relationship Id="rId17" Type="http://schemas.openxmlformats.org/officeDocument/2006/relationships/customXml" Target="../ink/ink11.xml"/><Relationship Id="rId2" Type="http://schemas.openxmlformats.org/officeDocument/2006/relationships/image" Target="../media/image65.png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69.png"/><Relationship Id="rId19" Type="http://schemas.openxmlformats.org/officeDocument/2006/relationships/customXml" Target="../ink/ink12.xml"/><Relationship Id="rId4" Type="http://schemas.openxmlformats.org/officeDocument/2006/relationships/image" Target="../media/image66.png"/><Relationship Id="rId9" Type="http://schemas.openxmlformats.org/officeDocument/2006/relationships/customXml" Target="../ink/ink7.xml"/><Relationship Id="rId1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customXml" Target="../ink/ink14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D6E1-9FA5-4C05-9CFE-D4FB83DE0C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Sequence to Sequence Models and 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52933-7196-45F7-87C7-1F071D7CF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1742"/>
            <a:ext cx="9144000" cy="936057"/>
          </a:xfrm>
        </p:spPr>
        <p:txBody>
          <a:bodyPr/>
          <a:lstStyle/>
          <a:p>
            <a:r>
              <a:rPr lang="en-IN" dirty="0" err="1"/>
              <a:t>Sapan</a:t>
            </a:r>
            <a:r>
              <a:rPr lang="en-IN" dirty="0"/>
              <a:t> H Mankad</a:t>
            </a:r>
          </a:p>
        </p:txBody>
      </p:sp>
    </p:spTree>
    <p:extLst>
      <p:ext uri="{BB962C8B-B14F-4D97-AF65-F5344CB8AC3E}">
        <p14:creationId xmlns:p14="http://schemas.microsoft.com/office/powerpoint/2010/main" val="512574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3CA10-3CE8-4BE7-B63D-F7FD7E64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90" y="996825"/>
            <a:ext cx="7182219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00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AF66F-B9CB-418C-B83E-E9B6B1B0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33" y="641616"/>
            <a:ext cx="7226671" cy="2590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1CC514-42B2-4AC6-B367-7680ADFC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969" y="3450299"/>
            <a:ext cx="4064209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DC976-13EA-4A0C-8F9E-F7F58A3F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17" y="1333392"/>
            <a:ext cx="7112366" cy="41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19ACE-5E97-4F47-A637-DE8CCF18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23" y="3130487"/>
            <a:ext cx="2578233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8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5CCF5-7ADD-4084-AC52-7101369D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82" y="1238137"/>
            <a:ext cx="7512436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37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CACF9-251E-4C7C-9099-98A2954F6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04" y="1292314"/>
            <a:ext cx="7620392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95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195D0-9E45-4EFC-9AF8-9B25ED21C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16" y="1025401"/>
            <a:ext cx="5219968" cy="48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6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98157-BAD0-4CBD-BD2C-8F7C1573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34" y="1158858"/>
            <a:ext cx="6445581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9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61109-36A9-4890-A526-0D7D2268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54" y="2140182"/>
            <a:ext cx="6636091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8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5156-0D57-46D6-B472-73557E1A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(MT)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16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0EA2-3CBF-443F-8367-8BA751E4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ABDD-C3F2-4D57-B3EA-11D6EF8B7D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The contents in this presentation are compiled from various sources openly available on internet. The author thanks all the contributors for sharing their work in public domain.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8927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5ABA47-12D0-4CE1-A7DE-D295B3B7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79" y="179174"/>
            <a:ext cx="5801641" cy="2982937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0331C-AA41-423D-BCA2-01891C5A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928" y="3383007"/>
            <a:ext cx="7150467" cy="3295819"/>
          </a:xfrm>
          <a:prstGeom prst="rect">
            <a:avLst/>
          </a:prstGeom>
          <a:ln>
            <a:solidFill>
              <a:srgbClr val="002060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38434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220B5-C2DF-4562-ACA0-70E07661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43" y="1044552"/>
            <a:ext cx="9036514" cy="4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50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96754-9A21-41C1-9A3E-8C5B1E432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59" y="1504751"/>
            <a:ext cx="6458282" cy="38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7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1928B-0142-4FC2-ADA8-06A94271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4" y="419311"/>
            <a:ext cx="7550538" cy="4864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FE34C-C440-4C49-A6D7-C5983A1C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866" y="5577546"/>
            <a:ext cx="5912154" cy="10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56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BCC23C-F330-446E-90E6-60CE0EEC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01" y="889729"/>
            <a:ext cx="7182219" cy="401975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3159A-9206-4429-ACE1-D0659DBB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214" y="5159609"/>
            <a:ext cx="6864703" cy="146692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157445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23126-1EF3-4E01-81EC-3E291CFF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737" y="1692185"/>
            <a:ext cx="7296525" cy="34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2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C9747-9E96-42C5-9882-063606B7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27" y="1196860"/>
            <a:ext cx="8674546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43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5F9FB-603F-4A0E-BE6F-7FACCA25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27" y="1006350"/>
            <a:ext cx="8649145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94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BC9C5-054A-4E4E-A7F0-82E4F3F7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533" y="1285765"/>
            <a:ext cx="7448933" cy="42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82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F3D5C-6D5F-4CAA-8198-B5F8E802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93" y="1587405"/>
            <a:ext cx="6083613" cy="36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1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5156-0D57-46D6-B472-73557E1A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9465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8DED6-E352-451F-B3B4-13EEDEF9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943023"/>
            <a:ext cx="8788852" cy="29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8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4C189-BB97-414E-B587-63116B379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19" y="1092080"/>
            <a:ext cx="8007762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24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E1EDF-8CD7-49C2-8024-9A1FAE8D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17" y="1331314"/>
            <a:ext cx="8579291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89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56A245-A2C4-444D-8464-37FED96B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09" y="1149332"/>
            <a:ext cx="8388781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13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D9762-4B93-4E30-80AF-78B484DE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" y="121407"/>
            <a:ext cx="5842791" cy="347519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C7DC5-FE98-4AA0-94D6-7D77C735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13" y="2140885"/>
            <a:ext cx="5988351" cy="4011843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178052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C70EE-2914-47A4-942F-7A5E04EA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25" y="1415946"/>
            <a:ext cx="5835950" cy="4026107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8105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FE9D1-22FD-40B3-B69A-1CCFAFACE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21" y="250488"/>
            <a:ext cx="6083613" cy="3873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5C94E5-AA9C-4B71-882B-51BD763F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327" y="4484158"/>
            <a:ext cx="4838949" cy="17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6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0F6EC-4332-4E49-9105-05D15482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52" y="1120656"/>
            <a:ext cx="8655495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67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5E553-739E-4D40-AC96-D36B6330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29" y="1152408"/>
            <a:ext cx="8598342" cy="45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5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7282E-24B6-4A49-BBE9-BA1473B7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25" y="1168383"/>
            <a:ext cx="8744399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964C0-7024-4F51-8668-859FE6FA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225" y="2589197"/>
            <a:ext cx="8145776" cy="4088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5A0848-3099-4274-A98D-6B903B5E9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88" y="731273"/>
            <a:ext cx="7150467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1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41191-6F01-4B04-A6EE-6D42BABC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26" y="1187335"/>
            <a:ext cx="8725348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42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4A487-C2B9-4037-AEE7-8F961A75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4" y="1168284"/>
            <a:ext cx="8788852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49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047D8-9BAD-47A8-9EC6-B50BB0CE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99" y="1123831"/>
            <a:ext cx="8769801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01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339F3-D868-48C2-AF2A-24FA15E3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1123931"/>
            <a:ext cx="9030164" cy="46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08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0C35D-EC26-4664-857E-868239C66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43" y="904745"/>
            <a:ext cx="9036514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08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5D9C5-3F23-4820-806A-2851C8C5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62" y="1349367"/>
            <a:ext cx="8274475" cy="41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3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7090A-973C-4CC0-8788-E3E418EF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50" y="1092179"/>
            <a:ext cx="8731699" cy="4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37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61FB2-3651-4FB4-A51C-DA99CA9E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1111131"/>
            <a:ext cx="6324925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12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6FABE-51F9-43F7-B7B9-F74CEE95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78" y="1238137"/>
            <a:ext cx="8636444" cy="43817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9D3CDE5-127E-270A-1220-01F618573BF1}"/>
              </a:ext>
            </a:extLst>
          </p:cNvPr>
          <p:cNvGrpSpPr/>
          <p:nvPr/>
        </p:nvGrpSpPr>
        <p:grpSpPr>
          <a:xfrm>
            <a:off x="1204105" y="3510985"/>
            <a:ext cx="1423080" cy="2041560"/>
            <a:chOff x="1204105" y="3510985"/>
            <a:chExt cx="1423080" cy="20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EC9FDF-A797-6ED2-EE2A-D77DD9D2DC68}"/>
                    </a:ext>
                  </a:extLst>
                </p14:cNvPr>
                <p14:cNvContentPartPr/>
                <p14:nvPr/>
              </p14:nvContentPartPr>
              <p14:xfrm>
                <a:off x="1714585" y="4211185"/>
                <a:ext cx="912600" cy="1341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EC9FDF-A797-6ED2-EE2A-D77DD9D2DC6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6585" y="4193545"/>
                  <a:ext cx="948240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0915F42-3DF8-0480-CF9E-CA5D54268880}"/>
                    </a:ext>
                  </a:extLst>
                </p14:cNvPr>
                <p14:cNvContentPartPr/>
                <p14:nvPr/>
              </p14:nvContentPartPr>
              <p14:xfrm>
                <a:off x="1293025" y="3555265"/>
                <a:ext cx="1026720" cy="1391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0915F42-3DF8-0480-CF9E-CA5D542688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75025" y="3537265"/>
                  <a:ext cx="1062360" cy="14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409160-BD39-48D1-B1A5-255253933B8C}"/>
                    </a:ext>
                  </a:extLst>
                </p14:cNvPr>
                <p14:cNvContentPartPr/>
                <p14:nvPr/>
              </p14:nvContentPartPr>
              <p14:xfrm>
                <a:off x="1204105" y="3510985"/>
                <a:ext cx="1052640" cy="1275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409160-BD39-48D1-B1A5-255253933B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86105" y="3493345"/>
                  <a:ext cx="1088280" cy="131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115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0A39D-9C01-4721-924B-66FF5CAC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56" y="1219086"/>
            <a:ext cx="8503087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5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0BDF7-6033-4793-872B-4924418C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54" y="1034927"/>
            <a:ext cx="6636091" cy="4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26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45509-4552-4497-AABD-59A877C8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27" y="1562004"/>
            <a:ext cx="5759746" cy="37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68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4A81-A2EB-4493-A24E-EF0F28122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100587" cy="2378075"/>
          </a:xfrm>
        </p:spPr>
        <p:txBody>
          <a:bodyPr>
            <a:normAutofit/>
          </a:bodyPr>
          <a:lstStyle/>
          <a:p>
            <a:r>
              <a:rPr lang="en-IN" dirty="0"/>
              <a:t>Which kind of data are needed for MT?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BD84-041A-465A-87EA-AA1FA8BD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3751"/>
            <a:ext cx="5257800" cy="2707874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Parallel corpor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(text in both languages)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Movies/videos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subtitiles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Books / their translations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Wiki articles (weak) –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comprabale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corpora but not parallel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https://opus.nlpl.eu/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00ECF-615B-4522-B71D-8EA60D4A5F0B}"/>
              </a:ext>
            </a:extLst>
          </p:cNvPr>
          <p:cNvSpPr txBox="1"/>
          <p:nvPr/>
        </p:nvSpPr>
        <p:spPr>
          <a:xfrm>
            <a:off x="7033662" y="2994947"/>
            <a:ext cx="4189396" cy="1953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Noisy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Domain specific data (movie only, political only)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 pairs are limited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aligned properly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753861-B739-4BF0-823F-31EE426B2B5E}"/>
              </a:ext>
            </a:extLst>
          </p:cNvPr>
          <p:cNvSpPr txBox="1">
            <a:spLocks/>
          </p:cNvSpPr>
          <p:nvPr/>
        </p:nvSpPr>
        <p:spPr>
          <a:xfrm>
            <a:off x="6756148" y="402022"/>
            <a:ext cx="5100587" cy="237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Issues with data</a:t>
            </a:r>
          </a:p>
        </p:txBody>
      </p:sp>
    </p:spTree>
    <p:extLst>
      <p:ext uri="{BB962C8B-B14F-4D97-AF65-F5344CB8AC3E}">
        <p14:creationId xmlns:p14="http://schemas.microsoft.com/office/powerpoint/2010/main" val="1107295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0F3C3-29AD-4B19-9AF2-10A889EF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886" y="1034927"/>
            <a:ext cx="8306227" cy="4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74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E423B-1F18-434F-8D86-7F6F757D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3" y="1006350"/>
            <a:ext cx="8420533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73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5DA14-FAAD-41AC-B07A-DF5330913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60" y="1501775"/>
            <a:ext cx="8369730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61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D6726E-8812-4064-A812-C5DE1016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14" y="1257188"/>
            <a:ext cx="8210972" cy="43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9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8B595-651A-49FD-8D4F-BAF59F72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80" y="1311564"/>
            <a:ext cx="8560240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21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AF19C-88F4-441E-8835-446357F0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21" y="1034927"/>
            <a:ext cx="8903158" cy="478814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2370AC-D321-9103-3C33-0D99009765FE}"/>
              </a:ext>
            </a:extLst>
          </p:cNvPr>
          <p:cNvGrpSpPr/>
          <p:nvPr/>
        </p:nvGrpSpPr>
        <p:grpSpPr>
          <a:xfrm>
            <a:off x="6726505" y="4118305"/>
            <a:ext cx="359640" cy="1190160"/>
            <a:chOff x="6726505" y="4118305"/>
            <a:chExt cx="359640" cy="11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BB61337-657A-7E84-337E-40406CE64AC1}"/>
                    </a:ext>
                  </a:extLst>
                </p14:cNvPr>
                <p14:cNvContentPartPr/>
                <p14:nvPr/>
              </p14:nvContentPartPr>
              <p14:xfrm>
                <a:off x="6726505" y="4118305"/>
                <a:ext cx="332640" cy="284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BB61337-657A-7E84-337E-40406CE64A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08505" y="4100305"/>
                  <a:ext cx="368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91C99FE-513F-A47D-640D-D28CE7CE784F}"/>
                    </a:ext>
                  </a:extLst>
                </p14:cNvPr>
                <p14:cNvContentPartPr/>
                <p14:nvPr/>
              </p14:nvContentPartPr>
              <p14:xfrm>
                <a:off x="6794185" y="4529785"/>
                <a:ext cx="291960" cy="35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91C99FE-513F-A47D-640D-D28CE7CE78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76545" y="4512145"/>
                  <a:ext cx="327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FD71506-92F1-1CE8-B1E3-6E443120AC02}"/>
                    </a:ext>
                  </a:extLst>
                </p14:cNvPr>
                <p14:cNvContentPartPr/>
                <p14:nvPr/>
              </p14:nvContentPartPr>
              <p14:xfrm>
                <a:off x="6837385" y="5146465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FD71506-92F1-1CE8-B1E3-6E443120AC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19745" y="51288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399BE5-0EB1-98FA-2374-7A0134124658}"/>
                    </a:ext>
                  </a:extLst>
                </p14:cNvPr>
                <p14:cNvContentPartPr/>
                <p14:nvPr/>
              </p14:nvContentPartPr>
              <p14:xfrm>
                <a:off x="6761425" y="5019745"/>
                <a:ext cx="263880" cy="288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399BE5-0EB1-98FA-2374-7A01341246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43425" y="5001745"/>
                  <a:ext cx="299520" cy="32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8A16BA-A22A-BBC4-B74F-251A88131904}"/>
                  </a:ext>
                </a:extLst>
              </p14:cNvPr>
              <p14:cNvContentPartPr/>
              <p14:nvPr/>
            </p14:nvContentPartPr>
            <p14:xfrm>
              <a:off x="2024905" y="3495505"/>
              <a:ext cx="180000" cy="30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8A16BA-A22A-BBC4-B74F-251A881319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07265" y="3477505"/>
                <a:ext cx="21564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EE79DB-45BD-07C7-B891-2F7EC1E9766C}"/>
                  </a:ext>
                </a:extLst>
              </p14:cNvPr>
              <p14:cNvContentPartPr/>
              <p14:nvPr/>
            </p14:nvContentPartPr>
            <p14:xfrm>
              <a:off x="2023825" y="4109665"/>
              <a:ext cx="202680" cy="320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EE79DB-45BD-07C7-B891-2F7EC1E976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06185" y="4091665"/>
                <a:ext cx="2383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8A869C-C1BC-5F46-4759-499E400DE4A8}"/>
                  </a:ext>
                </a:extLst>
              </p14:cNvPr>
              <p14:cNvContentPartPr/>
              <p14:nvPr/>
            </p14:nvContentPartPr>
            <p14:xfrm>
              <a:off x="2036065" y="4757665"/>
              <a:ext cx="234360" cy="32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8A869C-C1BC-5F46-4759-499E400DE4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18065" y="4740025"/>
                <a:ext cx="2700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F0A731-3D6A-672E-6EBA-1B044D200D94}"/>
                  </a:ext>
                </a:extLst>
              </p14:cNvPr>
              <p14:cNvContentPartPr/>
              <p14:nvPr/>
            </p14:nvContentPartPr>
            <p14:xfrm>
              <a:off x="2840305" y="4972225"/>
              <a:ext cx="3157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F0A731-3D6A-672E-6EBA-1B044D200D9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22665" y="4954585"/>
                <a:ext cx="3513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A92C657-8EF5-54FB-7F2D-AF2BABF3F053}"/>
                  </a:ext>
                </a:extLst>
              </p14:cNvPr>
              <p14:cNvContentPartPr/>
              <p14:nvPr/>
            </p14:nvContentPartPr>
            <p14:xfrm>
              <a:off x="2432065" y="5273185"/>
              <a:ext cx="862920" cy="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A92C657-8EF5-54FB-7F2D-AF2BABF3F05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14425" y="5255185"/>
                <a:ext cx="89856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343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B587-215A-4EFF-B1E3-8652BC37A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438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Evaluation Measures</a:t>
            </a:r>
          </a:p>
        </p:txBody>
      </p:sp>
    </p:spTree>
    <p:extLst>
      <p:ext uri="{BB962C8B-B14F-4D97-AF65-F5344CB8AC3E}">
        <p14:creationId xmlns:p14="http://schemas.microsoft.com/office/powerpoint/2010/main" val="2251182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DE00D-001C-4FFA-B38A-0E4D44C4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FD04-ECC5-4CB9-939C-D63F8B05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translation valid?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Subjective!! (different opinions)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 references and then decide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objective measure : BLEU score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557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67946-FA95-4F1F-B8FC-B9842809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53" y="1038102"/>
            <a:ext cx="8630094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43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05D443-B348-4CE2-8833-73FBED27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84" y="1044452"/>
            <a:ext cx="6439231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52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C3C4A-0539-4443-8B64-A684EA6B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529" y="1263538"/>
            <a:ext cx="8572941" cy="43309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4DAE83-5E76-6BB7-FFCC-DACEDB1512FE}"/>
                  </a:ext>
                </a:extLst>
              </p14:cNvPr>
              <p14:cNvContentPartPr/>
              <p14:nvPr/>
            </p14:nvContentPartPr>
            <p14:xfrm>
              <a:off x="2136497" y="2597503"/>
              <a:ext cx="297720" cy="214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4DAE83-5E76-6BB7-FFCC-DACEDB1512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497" y="2579863"/>
                <a:ext cx="3333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009E35-3909-3D04-7D2D-41AF8823BA77}"/>
                  </a:ext>
                </a:extLst>
              </p14:cNvPr>
              <p14:cNvContentPartPr/>
              <p14:nvPr/>
            </p14:nvContentPartPr>
            <p14:xfrm>
              <a:off x="2130017" y="3173503"/>
              <a:ext cx="266040" cy="24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009E35-3909-3D04-7D2D-41AF8823BA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2377" y="3155503"/>
                <a:ext cx="301680" cy="2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195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69EDE-0C8D-4CE5-9945-BBF64F58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23" y="1006350"/>
            <a:ext cx="8826954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90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CA3BF-2503-4BA8-913D-E262C1FA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476" y="1419121"/>
            <a:ext cx="7741048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6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FD15B-385F-443A-9016-9787F6B2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07" y="1158758"/>
            <a:ext cx="8464985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653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A249C-A70B-47A4-9117-A20450C18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05" y="1082554"/>
            <a:ext cx="8541189" cy="4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6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6D980-A480-4914-9E40-ED4E2B60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80" y="1101605"/>
            <a:ext cx="8560240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89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7BA9A-34CC-4934-9EA0-94B4A35F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512" y="298383"/>
            <a:ext cx="11126804" cy="5878580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Reference:  email was sent on Tuesday.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Candidate / Output: the letter was sent on Tuesday.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unigrams in output: 6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bigrams in output: 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many are correct?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Unigram: 4/6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Bigram: 3/5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Trigrams: 2/4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4-grams: 1/3</a:t>
            </a:r>
          </a:p>
        </p:txBody>
      </p:sp>
    </p:spTree>
    <p:extLst>
      <p:ext uri="{BB962C8B-B14F-4D97-AF65-F5344CB8AC3E}">
        <p14:creationId xmlns:p14="http://schemas.microsoft.com/office/powerpoint/2010/main" val="3777988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F49264-3BCE-4F04-BD2D-1CC5CB7977B9}"/>
              </a:ext>
            </a:extLst>
          </p:cNvPr>
          <p:cNvSpPr txBox="1"/>
          <p:nvPr/>
        </p:nvSpPr>
        <p:spPr>
          <a:xfrm>
            <a:off x="3048802" y="2098060"/>
            <a:ext cx="6097604" cy="3646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ZERO SHOT TRANSLATION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 pair of languages on an encoder decoder architecture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b="1" dirty="0">
                <a:highlight>
                  <a:srgbClr val="00FF00"/>
                </a:highlight>
              </a:rPr>
              <a:t>Zero-shot machine translation</a:t>
            </a:r>
            <a:r>
              <a:rPr lang="en-IN" dirty="0">
                <a:highlight>
                  <a:srgbClr val="00FF00"/>
                </a:highlight>
              </a:rPr>
              <a:t> is translation without parallel data between the source and target languages. Zero-shot translation is desirable because it can be too costly to create training data for each language pair. However, zero-shot models are typically lower quality than models trained from parallel data.</a:t>
            </a:r>
            <a:endParaRPr lang="en-IN" sz="1800" dirty="0">
              <a:effectLst/>
              <a:highlight>
                <a:srgbClr val="00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Input: English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output:Japanese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encodings can nicely work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056FEB-A91A-03F3-7289-318FA3DA5555}"/>
                  </a:ext>
                </a:extLst>
              </p14:cNvPr>
              <p14:cNvContentPartPr/>
              <p14:nvPr/>
            </p14:nvContentPartPr>
            <p14:xfrm>
              <a:off x="2399657" y="313030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056FEB-A91A-03F3-7289-318FA3DA55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657" y="3112663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277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6DBAD-EB76-95F8-A53F-2A068FD11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282" y="746233"/>
            <a:ext cx="11109435" cy="462455"/>
          </a:xfrm>
        </p:spPr>
        <p:txBody>
          <a:bodyPr>
            <a:noAutofit/>
          </a:bodyPr>
          <a:lstStyle/>
          <a:p>
            <a:r>
              <a:rPr lang="en-IN" b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Rule-based machine translation (RBMT)</a:t>
            </a:r>
            <a:r>
              <a:rPr lang="en-IN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en-IN" b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The earliest form of machine translation, rule-based MT, </a:t>
            </a:r>
            <a:r>
              <a:rPr lang="en-IN" b="0" dirty="0">
                <a:effectLst/>
                <a:highlight>
                  <a:srgbClr val="FFFF00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relied on a large, predefined set of linguistic rules that helped the software transfer the meaning of text between languages</a:t>
            </a:r>
            <a:r>
              <a:rPr lang="en-IN" b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. Overall, it had </a:t>
            </a:r>
            <a:r>
              <a:rPr lang="en-IN" b="0" dirty="0">
                <a:effectLst/>
                <a:highlight>
                  <a:srgbClr val="FFFF00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low quality translation</a:t>
            </a:r>
            <a:r>
              <a:rPr lang="en-IN" b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, and it required adding languages manually as well as a significant amount of human post-editing.</a:t>
            </a:r>
            <a:r>
              <a:rPr lang="en-IN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IN" b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Rule-based MT </a:t>
            </a:r>
            <a:r>
              <a:rPr lang="en-IN" b="0" dirty="0">
                <a:effectLst/>
                <a:highlight>
                  <a:srgbClr val="FFFF00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is rarely used today.</a:t>
            </a:r>
            <a:endParaRPr lang="en-IN" dirty="0">
              <a:highlight>
                <a:srgbClr val="FFFF00"/>
              </a:highligh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IN" b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Statistical machine translation (SMT)</a:t>
            </a:r>
            <a:r>
              <a:rPr lang="en-IN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en-IN" b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Statistical MT builds a statistical model of the relationships between words, phrases, and sentences in a given text. It applies the model to a second language to convert those elements to the new language. Thereby, it improves on rule-based MT but shares many of the same issues.</a:t>
            </a:r>
            <a:r>
              <a:rPr lang="en-IN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IN" b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Statistical MT is mostly replaced by neural MT and is sometimes used for legacy machine translation systems.</a:t>
            </a:r>
            <a:endParaRPr lang="en-IN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IN" b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Neural machine translation (NMT)</a:t>
            </a:r>
            <a:r>
              <a:rPr lang="en-IN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en-IN" b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Neural MT uses AI to “learn” languages and constantly improve its knowledge, much like the neural networks in the human brain. As opposed to running a set of predefined rules, an MT engine’s neural network is responsible for encoding and decoding the source text.</a:t>
            </a:r>
            <a:r>
              <a:rPr lang="en-IN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IN" b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Neural MT is more accurate, allows for adding more languages, and works much more quickly once trained—making it today’s standard in MT technology development.</a:t>
            </a:r>
            <a:endParaRPr lang="en-IN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9810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D6F64-4132-4408-BE28-EACBCE3A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35" y="1133357"/>
            <a:ext cx="8369730" cy="4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6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06E0D-964A-4F79-8A08-8E8ABA44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27" y="1120656"/>
            <a:ext cx="8674546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2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D1B83D-A1C8-4551-B6E8-0B732589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4" y="996825"/>
            <a:ext cx="7017111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2055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536</TotalTime>
  <Words>493</Words>
  <Application>Microsoft Macintosh PowerPoint</Application>
  <PresentationFormat>Widescreen</PresentationFormat>
  <Paragraphs>41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Angsana New</vt:lpstr>
      <vt:lpstr>Arial</vt:lpstr>
      <vt:lpstr>Book Antiqua</vt:lpstr>
      <vt:lpstr>Calibri</vt:lpstr>
      <vt:lpstr>Tw Cen MT</vt:lpstr>
      <vt:lpstr>Droplet</vt:lpstr>
      <vt:lpstr>Sequence to Sequence Models and Machine Translation</vt:lpstr>
      <vt:lpstr>DISCLAIMER</vt:lpstr>
      <vt:lpstr>Sequence to Sequence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Translation (MT)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kind of data are needed for MT?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Measures</vt:lpstr>
      <vt:lpstr>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Translation</dc:title>
  <dc:creator>CSE-14</dc:creator>
  <cp:lastModifiedBy>Microsoft Office User</cp:lastModifiedBy>
  <cp:revision>29</cp:revision>
  <dcterms:created xsi:type="dcterms:W3CDTF">2023-05-18T09:45:54Z</dcterms:created>
  <dcterms:modified xsi:type="dcterms:W3CDTF">2024-05-07T06:54:46Z</dcterms:modified>
</cp:coreProperties>
</file>